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4" r:id="rId8"/>
    <p:sldId id="260" r:id="rId9"/>
    <p:sldId id="265" r:id="rId10"/>
    <p:sldId id="266" r:id="rId11"/>
    <p:sldId id="267" r:id="rId12"/>
    <p:sldId id="268" r:id="rId13"/>
    <p:sldId id="269" r:id="rId14"/>
    <p:sldId id="270" r:id="rId15"/>
    <p:sldId id="261"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92148-09C7-4F50-B58D-CEEDB9F49EF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E975BAF-7771-40C7-A16A-16DEA265B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FE75180-37B9-4FF7-A86C-E1306E5FAD57}"/>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5" name="Marcador de pie de página 4">
            <a:extLst>
              <a:ext uri="{FF2B5EF4-FFF2-40B4-BE49-F238E27FC236}">
                <a16:creationId xmlns:a16="http://schemas.microsoft.com/office/drawing/2014/main" id="{CA010476-BF15-417A-9349-251E34B02CC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47B0E1B-A863-4B6B-8F74-D6C6EB877F60}"/>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277654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4C11F5-C063-44C5-9B50-2ED093D2E07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A066B95-41F2-49EA-8689-6EB7C2DF93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8FED7CC-6B26-4F68-8963-83D9E3F86382}"/>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5" name="Marcador de pie de página 4">
            <a:extLst>
              <a:ext uri="{FF2B5EF4-FFF2-40B4-BE49-F238E27FC236}">
                <a16:creationId xmlns:a16="http://schemas.microsoft.com/office/drawing/2014/main" id="{FADDF952-80C1-4D7E-8C6F-144051E20AE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9C82E82-E7CF-42F7-AB63-5F5076FC4DF8}"/>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4639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C970630-6394-433A-A62B-77B4C2DEEF2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F2D72CF-3573-4D32-B091-82AB203AB2D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6D82845-02D9-4C3F-8105-2A3E6A2633E1}"/>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5" name="Marcador de pie de página 4">
            <a:extLst>
              <a:ext uri="{FF2B5EF4-FFF2-40B4-BE49-F238E27FC236}">
                <a16:creationId xmlns:a16="http://schemas.microsoft.com/office/drawing/2014/main" id="{75C38765-D151-4E01-8E26-1A7C624CD03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CFEF2F8-6D0F-4BF8-A48E-8A6EFD3F17F2}"/>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376176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D0874-AE4E-4E8B-80C0-5F372E093EB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57F94B2-A225-4972-B408-5221233DEBD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CFDC135-0AC6-445B-822B-3F29BF6AF417}"/>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5" name="Marcador de pie de página 4">
            <a:extLst>
              <a:ext uri="{FF2B5EF4-FFF2-40B4-BE49-F238E27FC236}">
                <a16:creationId xmlns:a16="http://schemas.microsoft.com/office/drawing/2014/main" id="{76FC691F-A085-4E1E-89D4-982DF87B881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6613BC6-463A-435F-9FCF-918427436D4D}"/>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47555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60702-94C5-4B74-B6D0-298E6765504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F028905-E0DA-4B83-8990-29D02178DA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CFB13A1-CBE9-4181-B82A-BD14926B2599}"/>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5" name="Marcador de pie de página 4">
            <a:extLst>
              <a:ext uri="{FF2B5EF4-FFF2-40B4-BE49-F238E27FC236}">
                <a16:creationId xmlns:a16="http://schemas.microsoft.com/office/drawing/2014/main" id="{F8797241-AE17-443F-B265-5993C6BC295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72D2EA6-C04D-4CF8-8304-BA6DD2AEEF67}"/>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213883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352F9-75CB-4A8E-AD23-B9D6F27D134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AD18599-F0AA-4B56-8575-01AEA51E8A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74815653-62DE-485C-8120-06BFA0B2246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9F5CF70-6F44-41E8-ADC5-C2F997B026EF}"/>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6" name="Marcador de pie de página 5">
            <a:extLst>
              <a:ext uri="{FF2B5EF4-FFF2-40B4-BE49-F238E27FC236}">
                <a16:creationId xmlns:a16="http://schemas.microsoft.com/office/drawing/2014/main" id="{1D1CB1D9-435F-450F-859A-16E2C72982D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F052D0E-B25F-4466-9CD9-1FED8E81D807}"/>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5582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B93D2F-E9E5-4BEF-A3F9-899A9E6A697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E69213A-93A8-4A77-85A4-FDDB75FF5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BF7C448-B94C-4578-BE60-76681651709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8DCE8AE-CEAB-42F5-8F4B-0FA760F6C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128A322-C686-4594-A596-9722442A67B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54B3872-713F-43B0-82CC-487C1054F0C4}"/>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8" name="Marcador de pie de página 7">
            <a:extLst>
              <a:ext uri="{FF2B5EF4-FFF2-40B4-BE49-F238E27FC236}">
                <a16:creationId xmlns:a16="http://schemas.microsoft.com/office/drawing/2014/main" id="{316D8234-03F1-48ED-9A58-28D5FD7358BD}"/>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86BC5100-1D2D-4E77-872D-01771DB3F95B}"/>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3649703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4BEBB-5E90-4878-9C27-8F6D9AC0620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47AB0AB-D075-4E63-9683-06EC47091DFA}"/>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4" name="Marcador de pie de página 3">
            <a:extLst>
              <a:ext uri="{FF2B5EF4-FFF2-40B4-BE49-F238E27FC236}">
                <a16:creationId xmlns:a16="http://schemas.microsoft.com/office/drawing/2014/main" id="{331AD619-B749-4990-82D5-4085B495B67C}"/>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D283951-4425-49D8-B0F9-4346DF58526F}"/>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86142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CB4CC56-767D-4E93-A31E-2F7AA3226A6A}"/>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3" name="Marcador de pie de página 2">
            <a:extLst>
              <a:ext uri="{FF2B5EF4-FFF2-40B4-BE49-F238E27FC236}">
                <a16:creationId xmlns:a16="http://schemas.microsoft.com/office/drawing/2014/main" id="{FD62EB2A-F077-410B-9630-93DC8FF29CB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ED8D8CE-087B-4E23-B30E-44CCBAA4FDAC}"/>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3843153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6BE11-BB48-46E2-AB5B-A672BB3240F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F52CCD8-B7D8-4ABB-B25E-08C8A25CE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DB7C9BA5-6CC5-4669-B398-0A59DBCD3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727116-35F5-4CC1-AF97-A292BD0EAF34}"/>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6" name="Marcador de pie de página 5">
            <a:extLst>
              <a:ext uri="{FF2B5EF4-FFF2-40B4-BE49-F238E27FC236}">
                <a16:creationId xmlns:a16="http://schemas.microsoft.com/office/drawing/2014/main" id="{9B124B3D-445A-4DB9-858C-BABF5437263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B014D7D-005A-453B-8FC0-F7F7D8EFA3D9}"/>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1761759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83FDB-C9B3-4CD5-A716-05DC84C4E7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9058A60-5A87-452B-AF41-3C0959390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C2FDD33-913C-4862-BB8C-0565E78C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A5EBFB-9B8F-4D51-9AFE-24426573F374}"/>
              </a:ext>
            </a:extLst>
          </p:cNvPr>
          <p:cNvSpPr>
            <a:spLocks noGrp="1"/>
          </p:cNvSpPr>
          <p:nvPr>
            <p:ph type="dt" sz="half" idx="10"/>
          </p:nvPr>
        </p:nvSpPr>
        <p:spPr/>
        <p:txBody>
          <a:bodyPr/>
          <a:lstStyle/>
          <a:p>
            <a:fld id="{B71A0008-5325-46B2-AB48-0A2F1446DC0A}" type="datetimeFigureOut">
              <a:rPr lang="es-MX" smtClean="0"/>
              <a:t>12/05/2020</a:t>
            </a:fld>
            <a:endParaRPr lang="es-MX"/>
          </a:p>
        </p:txBody>
      </p:sp>
      <p:sp>
        <p:nvSpPr>
          <p:cNvPr id="6" name="Marcador de pie de página 5">
            <a:extLst>
              <a:ext uri="{FF2B5EF4-FFF2-40B4-BE49-F238E27FC236}">
                <a16:creationId xmlns:a16="http://schemas.microsoft.com/office/drawing/2014/main" id="{7E43CE3C-79DA-47F9-9622-5A8C3BEB940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CD0D923-2540-45D9-85E3-00FB31AAF318}"/>
              </a:ext>
            </a:extLst>
          </p:cNvPr>
          <p:cNvSpPr>
            <a:spLocks noGrp="1"/>
          </p:cNvSpPr>
          <p:nvPr>
            <p:ph type="sldNum" sz="quarter" idx="12"/>
          </p:nvPr>
        </p:nvSpPr>
        <p:spPr/>
        <p:txBody>
          <a:bodyPr/>
          <a:lstStyle/>
          <a:p>
            <a:fld id="{AF5EB006-83DB-4FBD-BFEA-4F2B59EE8E80}" type="slidenum">
              <a:rPr lang="es-MX" smtClean="0"/>
              <a:t>‹Nº›</a:t>
            </a:fld>
            <a:endParaRPr lang="es-MX"/>
          </a:p>
        </p:txBody>
      </p:sp>
    </p:spTree>
    <p:extLst>
      <p:ext uri="{BB962C8B-B14F-4D97-AF65-F5344CB8AC3E}">
        <p14:creationId xmlns:p14="http://schemas.microsoft.com/office/powerpoint/2010/main" val="141203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0CB1614-B812-4FF1-A046-756D88D7E8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108047A-E4A1-4738-B351-0F68DBCF8E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137A2AC-859B-4468-88D9-644B0DC6F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A0008-5325-46B2-AB48-0A2F1446DC0A}" type="datetimeFigureOut">
              <a:rPr lang="es-MX" smtClean="0"/>
              <a:t>12/05/2020</a:t>
            </a:fld>
            <a:endParaRPr lang="es-MX"/>
          </a:p>
        </p:txBody>
      </p:sp>
      <p:sp>
        <p:nvSpPr>
          <p:cNvPr id="5" name="Marcador de pie de página 4">
            <a:extLst>
              <a:ext uri="{FF2B5EF4-FFF2-40B4-BE49-F238E27FC236}">
                <a16:creationId xmlns:a16="http://schemas.microsoft.com/office/drawing/2014/main" id="{B4B5B36A-C859-45DE-874B-0D79F76140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E6D97E68-51C5-402B-ABDB-A2707A0A5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EB006-83DB-4FBD-BFEA-4F2B59EE8E80}" type="slidenum">
              <a:rPr lang="es-MX" smtClean="0"/>
              <a:t>‹Nº›</a:t>
            </a:fld>
            <a:endParaRPr lang="es-MX"/>
          </a:p>
        </p:txBody>
      </p:sp>
    </p:spTree>
    <p:extLst>
      <p:ext uri="{BB962C8B-B14F-4D97-AF65-F5344CB8AC3E}">
        <p14:creationId xmlns:p14="http://schemas.microsoft.com/office/powerpoint/2010/main" val="115433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192.168.56.103"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1FE7F-2F8E-45F3-B46A-81A906EACF79}"/>
              </a:ext>
            </a:extLst>
          </p:cNvPr>
          <p:cNvSpPr>
            <a:spLocks noGrp="1"/>
          </p:cNvSpPr>
          <p:nvPr>
            <p:ph type="ctrTitle"/>
          </p:nvPr>
        </p:nvSpPr>
        <p:spPr/>
        <p:txBody>
          <a:bodyPr/>
          <a:lstStyle/>
          <a:p>
            <a:r>
              <a:rPr lang="es-MX" dirty="0">
                <a:latin typeface="Arial" panose="020B0604020202020204" pitchFamily="34" charset="0"/>
                <a:cs typeface="Arial" panose="020B0604020202020204" pitchFamily="34" charset="0"/>
              </a:rPr>
              <a:t>Interoperabilidad</a:t>
            </a:r>
          </a:p>
        </p:txBody>
      </p:sp>
      <p:sp>
        <p:nvSpPr>
          <p:cNvPr id="3" name="Subtítulo 2">
            <a:extLst>
              <a:ext uri="{FF2B5EF4-FFF2-40B4-BE49-F238E27FC236}">
                <a16:creationId xmlns:a16="http://schemas.microsoft.com/office/drawing/2014/main" id="{A1B44A04-94DA-466C-B64E-EBAEC7FC6EA8}"/>
              </a:ext>
            </a:extLst>
          </p:cNvPr>
          <p:cNvSpPr>
            <a:spLocks noGrp="1"/>
          </p:cNvSpPr>
          <p:nvPr>
            <p:ph type="subTitle" idx="1"/>
          </p:nvPr>
        </p:nvSpPr>
        <p:spPr/>
        <p:txBody>
          <a:bodyPr/>
          <a:lstStyle/>
          <a:p>
            <a:r>
              <a:rPr lang="es-MX" dirty="0">
                <a:latin typeface="Arial" panose="020B0604020202020204" pitchFamily="34" charset="0"/>
                <a:cs typeface="Arial" panose="020B0604020202020204" pitchFamily="34" charset="0"/>
              </a:rPr>
              <a:t>Víctor Hugo Vázquez Gómez</a:t>
            </a:r>
          </a:p>
          <a:p>
            <a:r>
              <a:rPr lang="es-MX" dirty="0">
                <a:latin typeface="Arial" panose="020B0604020202020204" pitchFamily="34" charset="0"/>
                <a:cs typeface="Arial" panose="020B0604020202020204" pitchFamily="34" charset="0"/>
              </a:rPr>
              <a:t>Taller de sistemas operativos 16:00-17:00</a:t>
            </a:r>
          </a:p>
          <a:p>
            <a:r>
              <a:rPr lang="es-MX" dirty="0">
                <a:latin typeface="Arial" panose="020B0604020202020204" pitchFamily="34" charset="0"/>
                <a:cs typeface="Arial" panose="020B0604020202020204" pitchFamily="34" charset="0"/>
              </a:rPr>
              <a:t>Profesor: Marco Antonio </a:t>
            </a:r>
            <a:r>
              <a:rPr lang="es-MX" dirty="0" err="1">
                <a:latin typeface="Arial" panose="020B0604020202020204" pitchFamily="34" charset="0"/>
                <a:cs typeface="Arial" panose="020B0604020202020204" pitchFamily="34" charset="0"/>
              </a:rPr>
              <a:t>Gutierrez</a:t>
            </a:r>
            <a:r>
              <a:rPr lang="es-MX" dirty="0">
                <a:latin typeface="Arial" panose="020B0604020202020204" pitchFamily="34" charset="0"/>
                <a:cs typeface="Arial" panose="020B0604020202020204" pitchFamily="34" charset="0"/>
              </a:rPr>
              <a:t> Pizaña</a:t>
            </a:r>
          </a:p>
          <a:p>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536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5A44E-E5B0-47F7-B9EC-32A40E43B6F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907F79F-25F0-40EF-8ECD-1AEB73DF0AB3}"/>
              </a:ext>
            </a:extLst>
          </p:cNvPr>
          <p:cNvSpPr>
            <a:spLocks noGrp="1"/>
          </p:cNvSpPr>
          <p:nvPr>
            <p:ph idx="1"/>
          </p:nvPr>
        </p:nvSpPr>
        <p:spPr/>
        <p:txBody>
          <a:bodyPr/>
          <a:lstStyle/>
          <a:p>
            <a:pPr marL="0" indent="0">
              <a:buNone/>
            </a:pPr>
            <a:r>
              <a:rPr lang="es-MX" dirty="0"/>
              <a:t>Lo siguiente que se hace es compartir la carpeta contenedora del juego. Esto se hace haciendo clic derecho en la carpeta, “Compartir con” &gt; “Usuarios específicos...”</a:t>
            </a:r>
          </a:p>
        </p:txBody>
      </p:sp>
      <p:pic>
        <p:nvPicPr>
          <p:cNvPr id="4" name="Imagen 3">
            <a:extLst>
              <a:ext uri="{FF2B5EF4-FFF2-40B4-BE49-F238E27FC236}">
                <a16:creationId xmlns:a16="http://schemas.microsoft.com/office/drawing/2014/main" id="{B22266DD-A4DE-4301-A81F-859673122B08}"/>
              </a:ext>
            </a:extLst>
          </p:cNvPr>
          <p:cNvPicPr>
            <a:picLocks noChangeAspect="1"/>
          </p:cNvPicPr>
          <p:nvPr/>
        </p:nvPicPr>
        <p:blipFill rotWithShape="1">
          <a:blip r:embed="rId2"/>
          <a:srcRect l="1087" t="5301" r="36522" b="42799"/>
          <a:stretch/>
        </p:blipFill>
        <p:spPr>
          <a:xfrm>
            <a:off x="410817" y="3042064"/>
            <a:ext cx="7606748" cy="3557519"/>
          </a:xfrm>
          <a:prstGeom prst="rect">
            <a:avLst/>
          </a:prstGeom>
        </p:spPr>
      </p:pic>
    </p:spTree>
    <p:extLst>
      <p:ext uri="{BB962C8B-B14F-4D97-AF65-F5344CB8AC3E}">
        <p14:creationId xmlns:p14="http://schemas.microsoft.com/office/powerpoint/2010/main" val="297207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3DE58-2253-48DA-B3E7-186A4B5FEAF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3CF5B03-40F1-4511-BDB9-14DF07A14B40}"/>
              </a:ext>
            </a:extLst>
          </p:cNvPr>
          <p:cNvSpPr>
            <a:spLocks noGrp="1"/>
          </p:cNvSpPr>
          <p:nvPr>
            <p:ph idx="1"/>
          </p:nvPr>
        </p:nvSpPr>
        <p:spPr/>
        <p:txBody>
          <a:bodyPr/>
          <a:lstStyle/>
          <a:p>
            <a:pPr marL="0" indent="0">
              <a:buNone/>
            </a:pPr>
            <a:r>
              <a:rPr lang="es-MX" dirty="0"/>
              <a:t>Dentro de la ventada se escribe el “Todos” y el nivel de permiso es de “Lectura y Escritura”, compartir y listo. Después ingresa al firewall para activarlo y permitir el programa.</a:t>
            </a:r>
          </a:p>
        </p:txBody>
      </p:sp>
      <p:pic>
        <p:nvPicPr>
          <p:cNvPr id="4" name="Imagen 3">
            <a:extLst>
              <a:ext uri="{FF2B5EF4-FFF2-40B4-BE49-F238E27FC236}">
                <a16:creationId xmlns:a16="http://schemas.microsoft.com/office/drawing/2014/main" id="{CCF4F51A-469D-4996-A3C4-C9D132A00141}"/>
              </a:ext>
            </a:extLst>
          </p:cNvPr>
          <p:cNvPicPr>
            <a:picLocks noChangeAspect="1"/>
          </p:cNvPicPr>
          <p:nvPr/>
        </p:nvPicPr>
        <p:blipFill rotWithShape="1">
          <a:blip r:embed="rId2"/>
          <a:srcRect l="22282" t="14408" r="29891" b="22112"/>
          <a:stretch/>
        </p:blipFill>
        <p:spPr>
          <a:xfrm>
            <a:off x="185531" y="3429000"/>
            <a:ext cx="4479234" cy="3342618"/>
          </a:xfrm>
          <a:prstGeom prst="rect">
            <a:avLst/>
          </a:prstGeom>
        </p:spPr>
      </p:pic>
      <p:pic>
        <p:nvPicPr>
          <p:cNvPr id="5" name="Imagen 4">
            <a:extLst>
              <a:ext uri="{FF2B5EF4-FFF2-40B4-BE49-F238E27FC236}">
                <a16:creationId xmlns:a16="http://schemas.microsoft.com/office/drawing/2014/main" id="{CBD57929-3EBB-4588-A49B-B740053DFC8B}"/>
              </a:ext>
            </a:extLst>
          </p:cNvPr>
          <p:cNvPicPr>
            <a:picLocks noChangeAspect="1"/>
          </p:cNvPicPr>
          <p:nvPr/>
        </p:nvPicPr>
        <p:blipFill rotWithShape="1">
          <a:blip r:embed="rId3"/>
          <a:srcRect l="17391" t="14088" r="39239" b="13412"/>
          <a:stretch/>
        </p:blipFill>
        <p:spPr>
          <a:xfrm>
            <a:off x="6930888" y="2911283"/>
            <a:ext cx="3988904" cy="3748970"/>
          </a:xfrm>
          <a:prstGeom prst="rect">
            <a:avLst/>
          </a:prstGeom>
        </p:spPr>
      </p:pic>
    </p:spTree>
    <p:extLst>
      <p:ext uri="{BB962C8B-B14F-4D97-AF65-F5344CB8AC3E}">
        <p14:creationId xmlns:p14="http://schemas.microsoft.com/office/powerpoint/2010/main" val="204333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75FFDD-34CE-4097-B4E3-8D89F9CAB8F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6509D2A-A252-496F-A75B-8759852427D4}"/>
              </a:ext>
            </a:extLst>
          </p:cNvPr>
          <p:cNvSpPr>
            <a:spLocks noGrp="1"/>
          </p:cNvSpPr>
          <p:nvPr>
            <p:ph idx="1"/>
          </p:nvPr>
        </p:nvSpPr>
        <p:spPr/>
        <p:txBody>
          <a:bodyPr/>
          <a:lstStyle/>
          <a:p>
            <a:pPr marL="0" indent="0">
              <a:buNone/>
            </a:pPr>
            <a:r>
              <a:rPr lang="es-MX" dirty="0"/>
              <a:t>Para conectarlo con otro equipo primero se necesita la IP, la IP se saca del CMD con el comando </a:t>
            </a:r>
            <a:r>
              <a:rPr lang="es-MX" dirty="0" err="1"/>
              <a:t>ipconfig</a:t>
            </a:r>
            <a:r>
              <a:rPr lang="es-MX" dirty="0"/>
              <a:t>. Se ejecuta el juego y se crea una partida en LAN. </a:t>
            </a:r>
          </a:p>
        </p:txBody>
      </p:sp>
      <p:pic>
        <p:nvPicPr>
          <p:cNvPr id="4" name="Imagen 3">
            <a:extLst>
              <a:ext uri="{FF2B5EF4-FFF2-40B4-BE49-F238E27FC236}">
                <a16:creationId xmlns:a16="http://schemas.microsoft.com/office/drawing/2014/main" id="{AFC55714-7BFC-49CE-BF6B-2F043F960287}"/>
              </a:ext>
            </a:extLst>
          </p:cNvPr>
          <p:cNvPicPr>
            <a:picLocks noChangeAspect="1"/>
          </p:cNvPicPr>
          <p:nvPr/>
        </p:nvPicPr>
        <p:blipFill rotWithShape="1">
          <a:blip r:embed="rId2"/>
          <a:srcRect l="9131" t="15829" r="16304" b="17279"/>
          <a:stretch/>
        </p:blipFill>
        <p:spPr>
          <a:xfrm>
            <a:off x="185530" y="4532243"/>
            <a:ext cx="4256475" cy="2146852"/>
          </a:xfrm>
          <a:prstGeom prst="rect">
            <a:avLst/>
          </a:prstGeom>
        </p:spPr>
      </p:pic>
      <p:pic>
        <p:nvPicPr>
          <p:cNvPr id="5" name="Imagen 4">
            <a:extLst>
              <a:ext uri="{FF2B5EF4-FFF2-40B4-BE49-F238E27FC236}">
                <a16:creationId xmlns:a16="http://schemas.microsoft.com/office/drawing/2014/main" id="{D2F2B96A-D9C3-42F9-9E46-314724B461EF}"/>
              </a:ext>
            </a:extLst>
          </p:cNvPr>
          <p:cNvPicPr>
            <a:picLocks noChangeAspect="1"/>
          </p:cNvPicPr>
          <p:nvPr/>
        </p:nvPicPr>
        <p:blipFill rotWithShape="1">
          <a:blip r:embed="rId3"/>
          <a:srcRect l="17283" t="7709" r="22392" b="13026"/>
          <a:stretch/>
        </p:blipFill>
        <p:spPr>
          <a:xfrm>
            <a:off x="4585252" y="3392556"/>
            <a:ext cx="4448852" cy="3286539"/>
          </a:xfrm>
          <a:prstGeom prst="rect">
            <a:avLst/>
          </a:prstGeom>
        </p:spPr>
      </p:pic>
    </p:spTree>
    <p:extLst>
      <p:ext uri="{BB962C8B-B14F-4D97-AF65-F5344CB8AC3E}">
        <p14:creationId xmlns:p14="http://schemas.microsoft.com/office/powerpoint/2010/main" val="3760471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738A84-C596-4B3F-8DDC-D456CEDC4FA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C3B31A8-8537-422F-8BE8-6688D7B5EFBB}"/>
              </a:ext>
            </a:extLst>
          </p:cNvPr>
          <p:cNvSpPr>
            <a:spLocks noGrp="1"/>
          </p:cNvSpPr>
          <p:nvPr>
            <p:ph idx="1"/>
          </p:nvPr>
        </p:nvSpPr>
        <p:spPr>
          <a:xfrm>
            <a:off x="838200" y="1734310"/>
            <a:ext cx="10515600" cy="4351338"/>
          </a:xfrm>
        </p:spPr>
        <p:txBody>
          <a:bodyPr/>
          <a:lstStyle/>
          <a:p>
            <a:pPr marL="0" indent="0">
              <a:buNone/>
            </a:pPr>
            <a:r>
              <a:rPr lang="es-MX" dirty="0"/>
              <a:t>Ahora nos dirigimos a conectar el juego con otra computadora, para ello se ejecuta con </a:t>
            </a:r>
            <a:r>
              <a:rPr lang="es-MX" dirty="0" err="1"/>
              <a:t>Win</a:t>
            </a:r>
            <a:r>
              <a:rPr lang="es-MX" dirty="0"/>
              <a:t> – R: </a:t>
            </a:r>
            <a:r>
              <a:rPr lang="es-MX" dirty="0">
                <a:hlinkClick r:id="rId2" action="ppaction://hlinkfile"/>
              </a:rPr>
              <a:t>\\192.168.56.103</a:t>
            </a:r>
            <a:r>
              <a:rPr lang="es-MX" dirty="0"/>
              <a:t> y se muestra una ventana con los recursos compartidos.</a:t>
            </a:r>
          </a:p>
        </p:txBody>
      </p:sp>
      <p:pic>
        <p:nvPicPr>
          <p:cNvPr id="4" name="Imagen 3">
            <a:extLst>
              <a:ext uri="{FF2B5EF4-FFF2-40B4-BE49-F238E27FC236}">
                <a16:creationId xmlns:a16="http://schemas.microsoft.com/office/drawing/2014/main" id="{EE3D5AC5-AE48-4D58-A749-95FADDAFCD90}"/>
              </a:ext>
            </a:extLst>
          </p:cNvPr>
          <p:cNvPicPr>
            <a:picLocks noChangeAspect="1"/>
          </p:cNvPicPr>
          <p:nvPr/>
        </p:nvPicPr>
        <p:blipFill rotWithShape="1">
          <a:blip r:embed="rId3"/>
          <a:srcRect l="1305" t="9911" r="27609" b="22498"/>
          <a:stretch/>
        </p:blipFill>
        <p:spPr>
          <a:xfrm>
            <a:off x="145774" y="4314550"/>
            <a:ext cx="4572000" cy="2444059"/>
          </a:xfrm>
          <a:prstGeom prst="rect">
            <a:avLst/>
          </a:prstGeom>
        </p:spPr>
      </p:pic>
      <p:pic>
        <p:nvPicPr>
          <p:cNvPr id="5" name="Imagen 4">
            <a:extLst>
              <a:ext uri="{FF2B5EF4-FFF2-40B4-BE49-F238E27FC236}">
                <a16:creationId xmlns:a16="http://schemas.microsoft.com/office/drawing/2014/main" id="{AF6BA81F-BF56-402C-9014-C274B493AB90}"/>
              </a:ext>
            </a:extLst>
          </p:cNvPr>
          <p:cNvPicPr>
            <a:picLocks noChangeAspect="1"/>
          </p:cNvPicPr>
          <p:nvPr/>
        </p:nvPicPr>
        <p:blipFill rotWithShape="1">
          <a:blip r:embed="rId4"/>
          <a:srcRect l="2500" t="5302" r="8152" b="51692"/>
          <a:stretch/>
        </p:blipFill>
        <p:spPr>
          <a:xfrm>
            <a:off x="4863549" y="4155013"/>
            <a:ext cx="5791200" cy="1567203"/>
          </a:xfrm>
          <a:prstGeom prst="rect">
            <a:avLst/>
          </a:prstGeom>
        </p:spPr>
      </p:pic>
    </p:spTree>
    <p:extLst>
      <p:ext uri="{BB962C8B-B14F-4D97-AF65-F5344CB8AC3E}">
        <p14:creationId xmlns:p14="http://schemas.microsoft.com/office/powerpoint/2010/main" val="332568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BB516-FEB5-42B1-8B95-7A58378FEE8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C410E9E-C770-4A13-8B22-4B198EF1E194}"/>
              </a:ext>
            </a:extLst>
          </p:cNvPr>
          <p:cNvSpPr>
            <a:spLocks noGrp="1"/>
          </p:cNvSpPr>
          <p:nvPr>
            <p:ph idx="1"/>
          </p:nvPr>
        </p:nvSpPr>
        <p:spPr/>
        <p:txBody>
          <a:bodyPr/>
          <a:lstStyle/>
          <a:p>
            <a:pPr marL="0" indent="0">
              <a:buNone/>
            </a:pPr>
            <a:r>
              <a:rPr lang="es-MX" dirty="0"/>
              <a:t>Después se copia la dirección donde está almacenado el juego y se copia. Se dirige al firewall y hace lo mismo que anteriormente. Se abre el juego, elegimos multijugador y automáticamente se busca una partida, y como se muestra, está la partida</a:t>
            </a:r>
          </a:p>
          <a:p>
            <a:pPr marL="0" indent="0">
              <a:buNone/>
            </a:pPr>
            <a:r>
              <a:rPr lang="es-MX" dirty="0"/>
              <a:t>creada</a:t>
            </a:r>
          </a:p>
        </p:txBody>
      </p:sp>
      <p:pic>
        <p:nvPicPr>
          <p:cNvPr id="4" name="Imagen 3">
            <a:extLst>
              <a:ext uri="{FF2B5EF4-FFF2-40B4-BE49-F238E27FC236}">
                <a16:creationId xmlns:a16="http://schemas.microsoft.com/office/drawing/2014/main" id="{4DB39C77-CD9B-4D8D-939D-DF89CAB3A950}"/>
              </a:ext>
            </a:extLst>
          </p:cNvPr>
          <p:cNvPicPr>
            <a:picLocks noChangeAspect="1"/>
          </p:cNvPicPr>
          <p:nvPr/>
        </p:nvPicPr>
        <p:blipFill rotWithShape="1">
          <a:blip r:embed="rId2"/>
          <a:srcRect l="24022" t="9911" r="30870" b="32552"/>
          <a:stretch/>
        </p:blipFill>
        <p:spPr>
          <a:xfrm>
            <a:off x="132521" y="3812875"/>
            <a:ext cx="3975653" cy="2851064"/>
          </a:xfrm>
          <a:prstGeom prst="rect">
            <a:avLst/>
          </a:prstGeom>
        </p:spPr>
      </p:pic>
      <p:pic>
        <p:nvPicPr>
          <p:cNvPr id="5" name="Imagen 4">
            <a:extLst>
              <a:ext uri="{FF2B5EF4-FFF2-40B4-BE49-F238E27FC236}">
                <a16:creationId xmlns:a16="http://schemas.microsoft.com/office/drawing/2014/main" id="{FECCECE4-E595-42F6-A464-3F106ED2C07C}"/>
              </a:ext>
            </a:extLst>
          </p:cNvPr>
          <p:cNvPicPr>
            <a:picLocks noChangeAspect="1"/>
          </p:cNvPicPr>
          <p:nvPr/>
        </p:nvPicPr>
        <p:blipFill rotWithShape="1">
          <a:blip r:embed="rId3"/>
          <a:srcRect l="15978" t="7710" r="24456" b="14185"/>
          <a:stretch/>
        </p:blipFill>
        <p:spPr>
          <a:xfrm>
            <a:off x="7063410" y="3259383"/>
            <a:ext cx="4876799" cy="3595304"/>
          </a:xfrm>
          <a:prstGeom prst="rect">
            <a:avLst/>
          </a:prstGeom>
        </p:spPr>
      </p:pic>
    </p:spTree>
    <p:extLst>
      <p:ext uri="{BB962C8B-B14F-4D97-AF65-F5344CB8AC3E}">
        <p14:creationId xmlns:p14="http://schemas.microsoft.com/office/powerpoint/2010/main" val="425300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6BA52-01D2-4EDF-B6A5-49364106299C}"/>
              </a:ext>
            </a:extLst>
          </p:cNvPr>
          <p:cNvSpPr>
            <a:spLocks noGrp="1"/>
          </p:cNvSpPr>
          <p:nvPr>
            <p:ph type="title"/>
          </p:nvPr>
        </p:nvSpPr>
        <p:spPr/>
        <p:txBody>
          <a:bodyPr/>
          <a:lstStyle/>
          <a:p>
            <a:r>
              <a:rPr lang="es-MX" dirty="0"/>
              <a:t>Conclusión</a:t>
            </a:r>
          </a:p>
        </p:txBody>
      </p:sp>
      <p:sp>
        <p:nvSpPr>
          <p:cNvPr id="3" name="Marcador de contenido 2">
            <a:extLst>
              <a:ext uri="{FF2B5EF4-FFF2-40B4-BE49-F238E27FC236}">
                <a16:creationId xmlns:a16="http://schemas.microsoft.com/office/drawing/2014/main" id="{88419AFD-6463-46C4-8036-79C74DDA8CEF}"/>
              </a:ext>
            </a:extLst>
          </p:cNvPr>
          <p:cNvSpPr>
            <a:spLocks noGrp="1"/>
          </p:cNvSpPr>
          <p:nvPr>
            <p:ph idx="1"/>
          </p:nvPr>
        </p:nvSpPr>
        <p:spPr/>
        <p:txBody>
          <a:bodyPr/>
          <a:lstStyle/>
          <a:p>
            <a:pPr marL="0" indent="0">
              <a:buNone/>
            </a:pPr>
            <a:r>
              <a:rPr lang="es-MX" dirty="0"/>
              <a:t>La interoperabilidad es una herramienta demasiado útil que, se le saca mucho partido a la hora de compartir archivos que estén dentro de tu misma red. También el que te ahorre espacio porque no tiene que estar el mismo archivo o programa en todas las computadoras es una </a:t>
            </a:r>
            <a:r>
              <a:rPr lang="es-MX"/>
              <a:t>gran ventaja.</a:t>
            </a:r>
            <a:endParaRPr lang="es-MX" dirty="0"/>
          </a:p>
        </p:txBody>
      </p:sp>
    </p:spTree>
    <p:extLst>
      <p:ext uri="{BB962C8B-B14F-4D97-AF65-F5344CB8AC3E}">
        <p14:creationId xmlns:p14="http://schemas.microsoft.com/office/powerpoint/2010/main" val="403703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9305F-2F0E-4C1D-9E14-E061431C8C24}"/>
              </a:ext>
            </a:extLst>
          </p:cNvPr>
          <p:cNvSpPr>
            <a:spLocks noGrp="1"/>
          </p:cNvSpPr>
          <p:nvPr>
            <p:ph type="title"/>
          </p:nvPr>
        </p:nvSpPr>
        <p:spPr/>
        <p:txBody>
          <a:bodyPr/>
          <a:lstStyle/>
          <a:p>
            <a:r>
              <a:rPr lang="es-MX" dirty="0"/>
              <a:t>Definición formal</a:t>
            </a:r>
          </a:p>
        </p:txBody>
      </p:sp>
      <p:sp>
        <p:nvSpPr>
          <p:cNvPr id="3" name="Marcador de contenido 2">
            <a:extLst>
              <a:ext uri="{FF2B5EF4-FFF2-40B4-BE49-F238E27FC236}">
                <a16:creationId xmlns:a16="http://schemas.microsoft.com/office/drawing/2014/main" id="{1DE01106-0C6E-4420-89CC-DD9908B14598}"/>
              </a:ext>
            </a:extLst>
          </p:cNvPr>
          <p:cNvSpPr>
            <a:spLocks noGrp="1"/>
          </p:cNvSpPr>
          <p:nvPr>
            <p:ph idx="1"/>
          </p:nvPr>
        </p:nvSpPr>
        <p:spPr/>
        <p:txBody>
          <a:bodyPr/>
          <a:lstStyle/>
          <a:p>
            <a:pPr marL="0" indent="0">
              <a:buNone/>
            </a:pPr>
            <a:r>
              <a:rPr lang="es-MX" i="1" dirty="0"/>
              <a:t>“La habilidad de dos o más sistemas o componentes para intercambiar información y utilizar la información intercambiada.”</a:t>
            </a:r>
          </a:p>
          <a:p>
            <a:pPr marL="0" indent="0">
              <a:buNone/>
            </a:pPr>
            <a:endParaRPr lang="es-MX" i="1" dirty="0"/>
          </a:p>
          <a:p>
            <a:pPr marL="0" indent="0" algn="r">
              <a:buNone/>
            </a:pPr>
            <a:r>
              <a:rPr lang="es-MX" i="1" dirty="0"/>
              <a:t>- IEEE, 1990. New York</a:t>
            </a:r>
          </a:p>
        </p:txBody>
      </p:sp>
    </p:spTree>
    <p:extLst>
      <p:ext uri="{BB962C8B-B14F-4D97-AF65-F5344CB8AC3E}">
        <p14:creationId xmlns:p14="http://schemas.microsoft.com/office/powerpoint/2010/main" val="401775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CA2523-0652-465E-8CA6-4366444AA6E8}"/>
              </a:ext>
            </a:extLst>
          </p:cNvPr>
          <p:cNvSpPr>
            <a:spLocks noGrp="1"/>
          </p:cNvSpPr>
          <p:nvPr>
            <p:ph type="title"/>
          </p:nvPr>
        </p:nvSpPr>
        <p:spPr/>
        <p:txBody>
          <a:bodyPr/>
          <a:lstStyle/>
          <a:p>
            <a:r>
              <a:rPr lang="es-MX" dirty="0"/>
              <a:t>¿Para que sirve la interoperabilidad?</a:t>
            </a:r>
          </a:p>
        </p:txBody>
      </p:sp>
      <p:sp>
        <p:nvSpPr>
          <p:cNvPr id="3" name="Marcador de contenido 2">
            <a:extLst>
              <a:ext uri="{FF2B5EF4-FFF2-40B4-BE49-F238E27FC236}">
                <a16:creationId xmlns:a16="http://schemas.microsoft.com/office/drawing/2014/main" id="{A83DE633-D5C2-465A-98A2-B1A32C9CD9D9}"/>
              </a:ext>
            </a:extLst>
          </p:cNvPr>
          <p:cNvSpPr>
            <a:spLocks noGrp="1"/>
          </p:cNvSpPr>
          <p:nvPr>
            <p:ph idx="1"/>
          </p:nvPr>
        </p:nvSpPr>
        <p:spPr/>
        <p:txBody>
          <a:bodyPr/>
          <a:lstStyle/>
          <a:p>
            <a:pPr marL="0" indent="0">
              <a:buNone/>
            </a:pPr>
            <a:r>
              <a:rPr lang="es-MX" dirty="0"/>
              <a:t>Tomando en cuenta los diferentes tipos de interoperabilidad que existen (Organizacional, Semántica, Técnica) la interoperabilidad sirve como un uso de recursos remotos, intercambio de archivos, etc.</a:t>
            </a:r>
          </a:p>
        </p:txBody>
      </p:sp>
    </p:spTree>
    <p:extLst>
      <p:ext uri="{BB962C8B-B14F-4D97-AF65-F5344CB8AC3E}">
        <p14:creationId xmlns:p14="http://schemas.microsoft.com/office/powerpoint/2010/main" val="368145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4D9E2-2550-4B7F-ABD8-987665CCC7F7}"/>
              </a:ext>
            </a:extLst>
          </p:cNvPr>
          <p:cNvSpPr>
            <a:spLocks noGrp="1"/>
          </p:cNvSpPr>
          <p:nvPr>
            <p:ph type="title"/>
          </p:nvPr>
        </p:nvSpPr>
        <p:spPr/>
        <p:txBody>
          <a:bodyPr/>
          <a:lstStyle/>
          <a:p>
            <a:r>
              <a:rPr lang="es-MX" dirty="0"/>
              <a:t>Análisis vídeo 1</a:t>
            </a:r>
          </a:p>
        </p:txBody>
      </p:sp>
      <p:sp>
        <p:nvSpPr>
          <p:cNvPr id="3" name="Marcador de contenido 2">
            <a:extLst>
              <a:ext uri="{FF2B5EF4-FFF2-40B4-BE49-F238E27FC236}">
                <a16:creationId xmlns:a16="http://schemas.microsoft.com/office/drawing/2014/main" id="{C7202A1E-FD80-4745-997C-B06AA1B8664B}"/>
              </a:ext>
            </a:extLst>
          </p:cNvPr>
          <p:cNvSpPr>
            <a:spLocks noGrp="1"/>
          </p:cNvSpPr>
          <p:nvPr>
            <p:ph idx="1"/>
          </p:nvPr>
        </p:nvSpPr>
        <p:spPr/>
        <p:txBody>
          <a:bodyPr/>
          <a:lstStyle/>
          <a:p>
            <a:pPr marL="0" indent="0">
              <a:buNone/>
            </a:pPr>
            <a:r>
              <a:rPr lang="es-MX" dirty="0"/>
              <a:t>En el vídeo #1 podemos observar que se utilizan tres computadoras y un módem para que dichas tres computadoras estén conectadas a la misma red.</a:t>
            </a:r>
          </a:p>
          <a:p>
            <a:pPr marL="0" indent="0">
              <a:buNone/>
            </a:pPr>
            <a:endParaRPr lang="es-MX" dirty="0"/>
          </a:p>
          <a:p>
            <a:pPr marL="0" indent="0">
              <a:buNone/>
            </a:pPr>
            <a:r>
              <a:rPr lang="es-MX" dirty="0"/>
              <a:t>Seguido de eso se muestra que la primera computadora será usada como la “central” para almacenar la base de datos.</a:t>
            </a:r>
          </a:p>
        </p:txBody>
      </p:sp>
    </p:spTree>
    <p:extLst>
      <p:ext uri="{BB962C8B-B14F-4D97-AF65-F5344CB8AC3E}">
        <p14:creationId xmlns:p14="http://schemas.microsoft.com/office/powerpoint/2010/main" val="246094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6AA2A-8BD4-4237-A414-8F722C48F69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1F5C692-BFCC-4166-B768-E9DBE138B43F}"/>
              </a:ext>
            </a:extLst>
          </p:cNvPr>
          <p:cNvSpPr>
            <a:spLocks noGrp="1"/>
          </p:cNvSpPr>
          <p:nvPr>
            <p:ph idx="1"/>
          </p:nvPr>
        </p:nvSpPr>
        <p:spPr/>
        <p:txBody>
          <a:bodyPr/>
          <a:lstStyle/>
          <a:p>
            <a:pPr marL="0" indent="0">
              <a:buNone/>
            </a:pPr>
            <a:r>
              <a:rPr lang="es-MX" dirty="0"/>
              <a:t>Después se crean los usuarios para las computadoras en la red junto con la IP que le asigno el módem</a:t>
            </a:r>
          </a:p>
        </p:txBody>
      </p:sp>
      <p:pic>
        <p:nvPicPr>
          <p:cNvPr id="4" name="Imagen 3">
            <a:extLst>
              <a:ext uri="{FF2B5EF4-FFF2-40B4-BE49-F238E27FC236}">
                <a16:creationId xmlns:a16="http://schemas.microsoft.com/office/drawing/2014/main" id="{DA913CB4-6B76-4C28-A476-3671AFE23F7D}"/>
              </a:ext>
            </a:extLst>
          </p:cNvPr>
          <p:cNvPicPr>
            <a:picLocks noChangeAspect="1"/>
          </p:cNvPicPr>
          <p:nvPr/>
        </p:nvPicPr>
        <p:blipFill rotWithShape="1">
          <a:blip r:embed="rId2"/>
          <a:srcRect l="18711" t="4668" r="23763" b="36288"/>
          <a:stretch/>
        </p:blipFill>
        <p:spPr>
          <a:xfrm>
            <a:off x="838199" y="2729947"/>
            <a:ext cx="6238461" cy="3599973"/>
          </a:xfrm>
          <a:prstGeom prst="rect">
            <a:avLst/>
          </a:prstGeom>
        </p:spPr>
      </p:pic>
    </p:spTree>
    <p:extLst>
      <p:ext uri="{BB962C8B-B14F-4D97-AF65-F5344CB8AC3E}">
        <p14:creationId xmlns:p14="http://schemas.microsoft.com/office/powerpoint/2010/main" val="3720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38E5B9-B21F-47F6-9B32-FCEF0C1D5D85}"/>
              </a:ext>
            </a:extLst>
          </p:cNvPr>
          <p:cNvSpPr>
            <a:spLocks noGrp="1"/>
          </p:cNvSpPr>
          <p:nvPr>
            <p:ph type="title"/>
          </p:nvPr>
        </p:nvSpPr>
        <p:spPr/>
        <p:txBody>
          <a:bodyPr/>
          <a:lstStyle/>
          <a:p>
            <a:endParaRPr lang="es-MX" dirty="0"/>
          </a:p>
        </p:txBody>
      </p:sp>
      <p:sp>
        <p:nvSpPr>
          <p:cNvPr id="3" name="Marcador de contenido 2">
            <a:extLst>
              <a:ext uri="{FF2B5EF4-FFF2-40B4-BE49-F238E27FC236}">
                <a16:creationId xmlns:a16="http://schemas.microsoft.com/office/drawing/2014/main" id="{37C8395F-70FF-4DD9-B652-56D12B165F73}"/>
              </a:ext>
            </a:extLst>
          </p:cNvPr>
          <p:cNvSpPr>
            <a:spLocks noGrp="1"/>
          </p:cNvSpPr>
          <p:nvPr>
            <p:ph idx="1"/>
          </p:nvPr>
        </p:nvSpPr>
        <p:spPr/>
        <p:txBody>
          <a:bodyPr/>
          <a:lstStyle/>
          <a:p>
            <a:pPr marL="0" indent="0">
              <a:buNone/>
            </a:pPr>
            <a:r>
              <a:rPr lang="es-MX" dirty="0"/>
              <a:t>Como podemos ver en la imagen el objetivo de la práctica es que los tres equipos conectados a la misma red puedan acceder a la misma base de datos</a:t>
            </a:r>
          </a:p>
        </p:txBody>
      </p:sp>
      <p:pic>
        <p:nvPicPr>
          <p:cNvPr id="4" name="Imagen 3">
            <a:extLst>
              <a:ext uri="{FF2B5EF4-FFF2-40B4-BE49-F238E27FC236}">
                <a16:creationId xmlns:a16="http://schemas.microsoft.com/office/drawing/2014/main" id="{C652E20D-4004-4612-A776-768F89A10DF6}"/>
              </a:ext>
            </a:extLst>
          </p:cNvPr>
          <p:cNvPicPr>
            <a:picLocks noChangeAspect="1"/>
          </p:cNvPicPr>
          <p:nvPr/>
        </p:nvPicPr>
        <p:blipFill rotWithShape="1">
          <a:blip r:embed="rId2"/>
          <a:srcRect l="15435" t="-25" r="47935" b="46278"/>
          <a:stretch/>
        </p:blipFill>
        <p:spPr>
          <a:xfrm>
            <a:off x="838200" y="3173896"/>
            <a:ext cx="4465982" cy="3684104"/>
          </a:xfrm>
          <a:prstGeom prst="rect">
            <a:avLst/>
          </a:prstGeom>
        </p:spPr>
      </p:pic>
    </p:spTree>
    <p:extLst>
      <p:ext uri="{BB962C8B-B14F-4D97-AF65-F5344CB8AC3E}">
        <p14:creationId xmlns:p14="http://schemas.microsoft.com/office/powerpoint/2010/main" val="374742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08202-D6A5-4DE8-8EC9-515887C6737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43922B7-8D2A-41D2-A816-EE932289A295}"/>
              </a:ext>
            </a:extLst>
          </p:cNvPr>
          <p:cNvSpPr>
            <a:spLocks noGrp="1"/>
          </p:cNvSpPr>
          <p:nvPr>
            <p:ph idx="1"/>
          </p:nvPr>
        </p:nvSpPr>
        <p:spPr/>
        <p:txBody>
          <a:bodyPr/>
          <a:lstStyle/>
          <a:p>
            <a:pPr marL="0" indent="0">
              <a:buNone/>
            </a:pPr>
            <a:r>
              <a:rPr lang="es-MX" dirty="0"/>
              <a:t>En la siguiente máquina se tiene un programa para poder manipular los datos. Se inserta un nuevo registro en la base de datos, se actualiza la base de datos en todas las computadoras y se puede observar que el registro que se ingresó se muestra en ellas.</a:t>
            </a:r>
          </a:p>
        </p:txBody>
      </p:sp>
      <p:pic>
        <p:nvPicPr>
          <p:cNvPr id="4" name="Imagen 3">
            <a:extLst>
              <a:ext uri="{FF2B5EF4-FFF2-40B4-BE49-F238E27FC236}">
                <a16:creationId xmlns:a16="http://schemas.microsoft.com/office/drawing/2014/main" id="{3D37AD05-9683-44F0-BC63-23C586229D81}"/>
              </a:ext>
            </a:extLst>
          </p:cNvPr>
          <p:cNvPicPr>
            <a:picLocks noChangeAspect="1"/>
          </p:cNvPicPr>
          <p:nvPr/>
        </p:nvPicPr>
        <p:blipFill rotWithShape="1">
          <a:blip r:embed="rId2"/>
          <a:srcRect r="13971" b="20278"/>
          <a:stretch/>
        </p:blipFill>
        <p:spPr>
          <a:xfrm>
            <a:off x="569844" y="4097355"/>
            <a:ext cx="4651513" cy="2423474"/>
          </a:xfrm>
          <a:prstGeom prst="rect">
            <a:avLst/>
          </a:prstGeom>
        </p:spPr>
      </p:pic>
      <p:pic>
        <p:nvPicPr>
          <p:cNvPr id="5" name="Imagen 4">
            <a:extLst>
              <a:ext uri="{FF2B5EF4-FFF2-40B4-BE49-F238E27FC236}">
                <a16:creationId xmlns:a16="http://schemas.microsoft.com/office/drawing/2014/main" id="{1BF99202-0575-4831-8312-1F6DBB7011B4}"/>
              </a:ext>
            </a:extLst>
          </p:cNvPr>
          <p:cNvPicPr>
            <a:picLocks noChangeAspect="1"/>
          </p:cNvPicPr>
          <p:nvPr/>
        </p:nvPicPr>
        <p:blipFill rotWithShape="1">
          <a:blip r:embed="rId3"/>
          <a:srcRect l="27391" t="1909" r="17065" b="40249"/>
          <a:stretch/>
        </p:blipFill>
        <p:spPr>
          <a:xfrm>
            <a:off x="7460974" y="4084513"/>
            <a:ext cx="4161182" cy="2436316"/>
          </a:xfrm>
          <a:prstGeom prst="rect">
            <a:avLst/>
          </a:prstGeom>
        </p:spPr>
      </p:pic>
    </p:spTree>
    <p:extLst>
      <p:ext uri="{BB962C8B-B14F-4D97-AF65-F5344CB8AC3E}">
        <p14:creationId xmlns:p14="http://schemas.microsoft.com/office/powerpoint/2010/main" val="1642011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DE264-6AE9-48D8-B9D2-F6C8F2708D70}"/>
              </a:ext>
            </a:extLst>
          </p:cNvPr>
          <p:cNvSpPr>
            <a:spLocks noGrp="1"/>
          </p:cNvSpPr>
          <p:nvPr>
            <p:ph type="title"/>
          </p:nvPr>
        </p:nvSpPr>
        <p:spPr>
          <a:xfrm>
            <a:off x="838200" y="365125"/>
            <a:ext cx="10515600" cy="1325563"/>
          </a:xfrm>
        </p:spPr>
        <p:txBody>
          <a:bodyPr/>
          <a:lstStyle/>
          <a:p>
            <a:r>
              <a:rPr lang="es-MX" dirty="0"/>
              <a:t>Análisis vídeo 2</a:t>
            </a:r>
          </a:p>
        </p:txBody>
      </p:sp>
      <p:sp>
        <p:nvSpPr>
          <p:cNvPr id="3" name="Marcador de contenido 2">
            <a:extLst>
              <a:ext uri="{FF2B5EF4-FFF2-40B4-BE49-F238E27FC236}">
                <a16:creationId xmlns:a16="http://schemas.microsoft.com/office/drawing/2014/main" id="{C7BF6F3E-92F4-40B1-B3E9-AD528CD21BDF}"/>
              </a:ext>
            </a:extLst>
          </p:cNvPr>
          <p:cNvSpPr>
            <a:spLocks noGrp="1"/>
          </p:cNvSpPr>
          <p:nvPr>
            <p:ph idx="1"/>
          </p:nvPr>
        </p:nvSpPr>
        <p:spPr/>
        <p:txBody>
          <a:bodyPr/>
          <a:lstStyle/>
          <a:p>
            <a:pPr marL="0" indent="0">
              <a:buNone/>
            </a:pPr>
            <a:r>
              <a:rPr lang="es-MX" dirty="0"/>
              <a:t>En el siguiente vídeo se muestra otro uso de la interoperabilidad entre 3 equipos con versiones distintas de sistemas operativos (Windows Server 2012, 2003, 2008). </a:t>
            </a:r>
          </a:p>
          <a:p>
            <a:pPr marL="0" indent="0">
              <a:buNone/>
            </a:pPr>
            <a:r>
              <a:rPr lang="es-MX" dirty="0"/>
              <a:t>Ahora el objetivo es compartir un videojuego llamado Age </a:t>
            </a:r>
            <a:r>
              <a:rPr lang="es-MX" dirty="0" err="1"/>
              <a:t>of</a:t>
            </a:r>
            <a:r>
              <a:rPr lang="es-MX" dirty="0"/>
              <a:t> </a:t>
            </a:r>
            <a:r>
              <a:rPr lang="es-MX" dirty="0" err="1"/>
              <a:t>Empires</a:t>
            </a:r>
            <a:r>
              <a:rPr lang="es-MX" dirty="0"/>
              <a:t> II.</a:t>
            </a:r>
          </a:p>
          <a:p>
            <a:pPr marL="0" indent="0">
              <a:buNone/>
            </a:pPr>
            <a:endParaRPr lang="es-MX" dirty="0"/>
          </a:p>
        </p:txBody>
      </p:sp>
    </p:spTree>
    <p:extLst>
      <p:ext uri="{BB962C8B-B14F-4D97-AF65-F5344CB8AC3E}">
        <p14:creationId xmlns:p14="http://schemas.microsoft.com/office/powerpoint/2010/main" val="3204407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8FF06-AD39-4148-851E-2D0BCF7BDCF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F94C3F7-B2D2-418E-A53E-01C1DCE01DB3}"/>
              </a:ext>
            </a:extLst>
          </p:cNvPr>
          <p:cNvSpPr>
            <a:spLocks noGrp="1"/>
          </p:cNvSpPr>
          <p:nvPr>
            <p:ph idx="1"/>
          </p:nvPr>
        </p:nvSpPr>
        <p:spPr/>
        <p:txBody>
          <a:bodyPr/>
          <a:lstStyle/>
          <a:p>
            <a:pPr marL="0" indent="0">
              <a:buNone/>
            </a:pPr>
            <a:r>
              <a:rPr lang="es-MX" dirty="0"/>
              <a:t>Como primer paso se dirigen a “Equipo”, dan clic derecho y “Propiedades”, y en una parte de la ventana se ve el nombre del “Grupo de trabajo”</a:t>
            </a:r>
          </a:p>
        </p:txBody>
      </p:sp>
      <p:pic>
        <p:nvPicPr>
          <p:cNvPr id="4" name="Imagen 3">
            <a:extLst>
              <a:ext uri="{FF2B5EF4-FFF2-40B4-BE49-F238E27FC236}">
                <a16:creationId xmlns:a16="http://schemas.microsoft.com/office/drawing/2014/main" id="{FDF163FE-C15B-4B1C-80F6-179E5B4B9DF9}"/>
              </a:ext>
            </a:extLst>
          </p:cNvPr>
          <p:cNvPicPr>
            <a:picLocks noChangeAspect="1"/>
          </p:cNvPicPr>
          <p:nvPr/>
        </p:nvPicPr>
        <p:blipFill rotWithShape="1">
          <a:blip r:embed="rId2"/>
          <a:srcRect r="25652" b="22499"/>
          <a:stretch/>
        </p:blipFill>
        <p:spPr>
          <a:xfrm>
            <a:off x="238539" y="3666038"/>
            <a:ext cx="4982817" cy="2920293"/>
          </a:xfrm>
          <a:prstGeom prst="rect">
            <a:avLst/>
          </a:prstGeom>
        </p:spPr>
      </p:pic>
    </p:spTree>
    <p:extLst>
      <p:ext uri="{BB962C8B-B14F-4D97-AF65-F5344CB8AC3E}">
        <p14:creationId xmlns:p14="http://schemas.microsoft.com/office/powerpoint/2010/main" val="39436368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551</Words>
  <Application>Microsoft Office PowerPoint</Application>
  <PresentationFormat>Panorámica</PresentationFormat>
  <Paragraphs>29</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Calibri Light</vt:lpstr>
      <vt:lpstr>Tema de Office</vt:lpstr>
      <vt:lpstr>Interoperabilidad</vt:lpstr>
      <vt:lpstr>Definición formal</vt:lpstr>
      <vt:lpstr>¿Para que sirve la interoperabilidad?</vt:lpstr>
      <vt:lpstr>Análisis vídeo 1</vt:lpstr>
      <vt:lpstr>Presentación de PowerPoint</vt:lpstr>
      <vt:lpstr>Presentación de PowerPoint</vt:lpstr>
      <vt:lpstr>Presentación de PowerPoint</vt:lpstr>
      <vt:lpstr>Análisis vídeo 2</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Interoperabilidad</dc:title>
  <dc:creator>Víctor Hugo</dc:creator>
  <cp:lastModifiedBy>Víctor Hugo</cp:lastModifiedBy>
  <cp:revision>9</cp:revision>
  <dcterms:created xsi:type="dcterms:W3CDTF">2020-05-07T01:59:35Z</dcterms:created>
  <dcterms:modified xsi:type="dcterms:W3CDTF">2020-05-12T14:08:23Z</dcterms:modified>
</cp:coreProperties>
</file>